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60" r:id="rId3"/>
    <p:sldId id="263" r:id="rId4"/>
    <p:sldId id="264" r:id="rId5"/>
    <p:sldId id="265" r:id="rId6"/>
    <p:sldId id="267" r:id="rId7"/>
    <p:sldId id="266" r:id="rId8"/>
    <p:sldId id="268" r:id="rId9"/>
    <p:sldId id="269" r:id="rId10"/>
    <p:sldId id="270" r:id="rId11"/>
    <p:sldId id="271" r:id="rId12"/>
    <p:sldId id="272" r:id="rId13"/>
    <p:sldId id="273" r:id="rId14"/>
    <p:sldId id="27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803"/>
    <a:srgbClr val="F5DE3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0" d="100"/>
          <a:sy n="40" d="100"/>
        </p:scale>
        <p:origin x="-2172" y="-6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CF2222-3E68-4BFE-8145-15E56A408910}" type="datetimeFigureOut">
              <a:rPr lang="en-GB" smtClean="0"/>
              <a:t>09/06/2020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A93EBA-95D8-4785-9CA8-796152BB7E81}" type="slidenum">
              <a:rPr lang="en-GB" smtClean="0"/>
              <a:t>‹#›</a:t>
            </a:fld>
            <a:endParaRPr lang="en-GB"/>
          </a:p>
        </p:txBody>
      </p:sp>
    </p:spTree>
    <p:extLst>
      <p:ext uri="{BB962C8B-B14F-4D97-AF65-F5344CB8AC3E}">
        <p14:creationId xmlns:p14="http://schemas.microsoft.com/office/powerpoint/2010/main" val="180257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42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120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4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22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994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01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82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40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44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530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6/9/2020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074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301208"/>
            <a:ext cx="9144000" cy="2119536"/>
          </a:xfrm>
        </p:spPr>
        <p:txBody>
          <a:bodyPr/>
          <a:lstStyle/>
          <a:p>
            <a:r>
              <a:rPr lang="en-GB" sz="2400" b="1" dirty="0" smtClean="0">
                <a:solidFill>
                  <a:schemeClr val="bg1"/>
                </a:solidFill>
                <a:latin typeface="Tahoma" panose="020B0604030504040204" pitchFamily="34" charset="0"/>
              </a:rPr>
              <a:t>Stage 2: Where do our ingredients come from?</a:t>
            </a:r>
            <a:endParaRPr lang="en-GB" b="1" dirty="0">
              <a:solidFill>
                <a:schemeClr val="bg1"/>
              </a:solidFill>
              <a:latin typeface="Tahoma" panose="020B060403050404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0229" y="404664"/>
            <a:ext cx="6258265" cy="4737140"/>
          </a:xfrm>
          <a:prstGeom prst="rect">
            <a:avLst/>
          </a:prstGeom>
        </p:spPr>
      </p:pic>
    </p:spTree>
    <p:extLst>
      <p:ext uri="{BB962C8B-B14F-4D97-AF65-F5344CB8AC3E}">
        <p14:creationId xmlns:p14="http://schemas.microsoft.com/office/powerpoint/2010/main" val="720279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611560" y="318007"/>
            <a:ext cx="7920880"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0629" y="1103425"/>
            <a:ext cx="7056784"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Where do pears come from?</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11560" y="1858003"/>
            <a:ext cx="7920880"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Pears grow on pear trees.</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907704" y="1844824"/>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4832" y="2454180"/>
            <a:ext cx="2234335" cy="33510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7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318007"/>
            <a:ext cx="8568952"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23528" y="1103425"/>
            <a:ext cx="8568952"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Where do strawberries come from?</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11560" y="1858003"/>
            <a:ext cx="7920880"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Strawberries grow on strawberry plants.</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5705" y="2418510"/>
            <a:ext cx="3924598" cy="325284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8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611560" y="318007"/>
            <a:ext cx="7920880"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23528" y="1103425"/>
            <a:ext cx="8568952"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Where do grapes come from?</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11560" y="1858003"/>
            <a:ext cx="7920880" cy="461665"/>
          </a:xfrm>
          <a:prstGeom prst="rect">
            <a:avLst/>
          </a:prstGeom>
          <a:noFill/>
        </p:spPr>
        <p:txBody>
          <a:bodyPr wrap="square" rtlCol="0">
            <a:spAutoFit/>
          </a:bodyPr>
          <a:lstStyle/>
          <a:p>
            <a:pPr algn="ct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G</a:t>
            </a: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rapes grow on grape vines.</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20" b="25798"/>
          <a:stretch/>
        </p:blipFill>
        <p:spPr bwMode="auto">
          <a:xfrm>
            <a:off x="2339752" y="2780928"/>
            <a:ext cx="3805973" cy="294754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33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95536" y="324957"/>
            <a:ext cx="8352928"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23528" y="1103425"/>
            <a:ext cx="8568952"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Where do </a:t>
            </a:r>
            <a:r>
              <a:rPr lang="en-GB" sz="3600" b="1" dirty="0" smtClean="0">
                <a:solidFill>
                  <a:srgbClr val="E85803"/>
                </a:solidFill>
                <a:latin typeface="Tahoma" panose="020B0604030504040204" pitchFamily="34" charset="0"/>
              </a:rPr>
              <a:t>raspberrie</a:t>
            </a:r>
            <a:r>
              <a:rPr lang="en-GB" sz="3600" b="1" dirty="0" smtClean="0">
                <a:solidFill>
                  <a:srgbClr val="E85803"/>
                </a:solidFill>
                <a:latin typeface="Tahoma" panose="020B0604030504040204" pitchFamily="34" charset="0"/>
              </a:rPr>
              <a:t>s </a:t>
            </a:r>
            <a:r>
              <a:rPr lang="en-GB" sz="3600" b="1" dirty="0" smtClean="0">
                <a:solidFill>
                  <a:srgbClr val="E85803"/>
                </a:solidFill>
                <a:latin typeface="Tahoma" panose="020B0604030504040204" pitchFamily="34" charset="0"/>
              </a:rPr>
              <a:t>come from?</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11560" y="1858003"/>
            <a:ext cx="7920880"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Raspberri</a:t>
            </a: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es grow on raspberry bushes.</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652" y="2636912"/>
            <a:ext cx="4446240" cy="321907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01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95536" y="324957"/>
            <a:ext cx="8352928"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287523" y="1222659"/>
            <a:ext cx="8568952"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Let’s explore some seeds!</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348" y="1941440"/>
            <a:ext cx="5723259" cy="38155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5505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318007"/>
            <a:ext cx="8568952" cy="5559265"/>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3636" y="449292"/>
            <a:ext cx="7056784" cy="1200329"/>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Where do our ingredients come from?</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71349" y="1626000"/>
            <a:ext cx="7848872" cy="4062651"/>
          </a:xfrm>
          <a:prstGeom prst="rect">
            <a:avLst/>
          </a:prstGeom>
          <a:noFill/>
        </p:spPr>
        <p:txBody>
          <a:bodyPr wrap="square" rtlCol="0">
            <a:spAutoFit/>
          </a:bodyPr>
          <a:lstStyle/>
          <a:p>
            <a:pPr lvl="0" algn="ctr"/>
            <a:r>
              <a:rPr lang="en-US" sz="2400" dirty="0">
                <a:latin typeface="Tahoma" panose="020B0604030504040204" pitchFamily="34" charset="0"/>
                <a:ea typeface="Tahoma" panose="020B0604030504040204" pitchFamily="34" charset="0"/>
                <a:cs typeface="Tahoma" panose="020B0604030504040204" pitchFamily="34" charset="0"/>
              </a:rPr>
              <a:t>A</a:t>
            </a:r>
            <a:r>
              <a:rPr lang="en-US" sz="2400" dirty="0" smtClean="0">
                <a:latin typeface="Tahoma" panose="020B0604030504040204" pitchFamily="34" charset="0"/>
                <a:ea typeface="Tahoma" panose="020B0604030504040204" pitchFamily="34" charset="0"/>
                <a:cs typeface="Tahoma" panose="020B0604030504040204" pitchFamily="34" charset="0"/>
              </a:rPr>
              <a:t>ll </a:t>
            </a:r>
            <a:r>
              <a:rPr lang="en-US" sz="2400" dirty="0">
                <a:latin typeface="Tahoma" panose="020B0604030504040204" pitchFamily="34" charset="0"/>
                <a:ea typeface="Tahoma" panose="020B0604030504040204" pitchFamily="34" charset="0"/>
                <a:cs typeface="Tahoma" panose="020B0604030504040204" pitchFamily="34" charset="0"/>
              </a:rPr>
              <a:t>the ingredients </a:t>
            </a:r>
            <a:r>
              <a:rPr lang="en-US" sz="2400" dirty="0" smtClean="0">
                <a:latin typeface="Tahoma" panose="020B0604030504040204" pitchFamily="34" charset="0"/>
                <a:ea typeface="Tahoma" panose="020B0604030504040204" pitchFamily="34" charset="0"/>
                <a:cs typeface="Tahoma" panose="020B0604030504040204" pitchFamily="34" charset="0"/>
              </a:rPr>
              <a:t>we </a:t>
            </a:r>
            <a:r>
              <a:rPr lang="en-US" sz="2400" dirty="0">
                <a:latin typeface="Tahoma" panose="020B0604030504040204" pitchFamily="34" charset="0"/>
                <a:ea typeface="Tahoma" panose="020B0604030504040204" pitchFamily="34" charset="0"/>
                <a:cs typeface="Tahoma" panose="020B0604030504040204" pitchFamily="34" charset="0"/>
              </a:rPr>
              <a:t>are going to use for </a:t>
            </a:r>
            <a:r>
              <a:rPr lang="en-US" sz="2400" dirty="0" smtClean="0">
                <a:latin typeface="Tahoma" panose="020B0604030504040204" pitchFamily="34" charset="0"/>
                <a:ea typeface="Tahoma" panose="020B0604030504040204" pitchFamily="34" charset="0"/>
                <a:cs typeface="Tahoma" panose="020B0604030504040204" pitchFamily="34" charset="0"/>
              </a:rPr>
              <a:t>our </a:t>
            </a:r>
            <a:r>
              <a:rPr lang="en-US" sz="2400" dirty="0">
                <a:latin typeface="Tahoma" panose="020B0604030504040204" pitchFamily="34" charset="0"/>
                <a:ea typeface="Tahoma" panose="020B0604030504040204" pitchFamily="34" charset="0"/>
                <a:cs typeface="Tahoma" panose="020B0604030504040204" pitchFamily="34" charset="0"/>
              </a:rPr>
              <a:t>yoghurt cafes will have been grown or produced in Britain. </a:t>
            </a:r>
            <a:endParaRPr lang="en-GB" sz="2400" dirty="0">
              <a:latin typeface="Tahoma" panose="020B0604030504040204" pitchFamily="34" charset="0"/>
              <a:ea typeface="Tahoma" panose="020B0604030504040204" pitchFamily="34" charset="0"/>
              <a:cs typeface="Tahoma" panose="020B0604030504040204" pitchFamily="34" charset="0"/>
            </a:endParaRPr>
          </a:p>
          <a:p>
            <a:pPr lvl="0" algn="ctr"/>
            <a:r>
              <a:rPr lang="en-GB" sz="2400" dirty="0">
                <a:latin typeface="Tahoma" panose="020B0604030504040204" pitchFamily="34" charset="0"/>
                <a:ea typeface="Tahoma" panose="020B0604030504040204" pitchFamily="34" charset="0"/>
                <a:cs typeface="Tahoma" panose="020B0604030504040204" pitchFamily="34" charset="0"/>
              </a:rPr>
              <a:t>U</a:t>
            </a:r>
            <a:r>
              <a:rPr lang="en-GB" sz="2400" dirty="0" smtClean="0">
                <a:latin typeface="Tahoma" panose="020B0604030504040204" pitchFamily="34" charset="0"/>
                <a:ea typeface="Tahoma" panose="020B0604030504040204" pitchFamily="34" charset="0"/>
                <a:cs typeface="Tahoma" panose="020B0604030504040204" pitchFamily="34" charset="0"/>
              </a:rPr>
              <a:t>sing </a:t>
            </a:r>
            <a:r>
              <a:rPr lang="en-GB" sz="2400" dirty="0">
                <a:latin typeface="Tahoma" panose="020B0604030504040204" pitchFamily="34" charset="0"/>
                <a:ea typeface="Tahoma" panose="020B0604030504040204" pitchFamily="34" charset="0"/>
                <a:cs typeface="Tahoma" panose="020B0604030504040204" pitchFamily="34" charset="0"/>
              </a:rPr>
              <a:t>ingredients that are grown in Britain is one way that we can care for the environment because it reduces how far the food has to travel to reach our plates. This reduces the need for transport, reducing air pollution.</a:t>
            </a:r>
          </a:p>
          <a:p>
            <a:pPr lvl="0" algn="ctr"/>
            <a:endParaRPr lang="en-GB" sz="2400" dirty="0" smtClean="0">
              <a:latin typeface="Tahoma" panose="020B0604030504040204" pitchFamily="34" charset="0"/>
              <a:ea typeface="Tahoma" panose="020B0604030504040204" pitchFamily="34" charset="0"/>
              <a:cs typeface="Tahoma" panose="020B0604030504040204" pitchFamily="34" charset="0"/>
            </a:endParaRPr>
          </a:p>
          <a:p>
            <a:pPr lvl="0" algn="ct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Before </a:t>
            </a: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we start making our delicious yoghurt flag desserts for our cafes, we are going to learn where all of our ingredients have come from.</a:t>
            </a:r>
          </a:p>
          <a:p>
            <a:endParaRPr lang="en-GB" dirty="0"/>
          </a:p>
        </p:txBody>
      </p:sp>
    </p:spTree>
    <p:extLst>
      <p:ext uri="{BB962C8B-B14F-4D97-AF65-F5344CB8AC3E}">
        <p14:creationId xmlns:p14="http://schemas.microsoft.com/office/powerpoint/2010/main" val="1224665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289605" y="332656"/>
            <a:ext cx="8496944"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67544" y="476672"/>
            <a:ext cx="8208912" cy="3077766"/>
          </a:xfrm>
          <a:prstGeom prst="rect">
            <a:avLst/>
          </a:prstGeom>
          <a:noFill/>
          <a:ln>
            <a:noFill/>
          </a:ln>
        </p:spPr>
        <p:txBody>
          <a:bodyPr wrap="square" rtlCol="0">
            <a:spAutoFit/>
          </a:bodyPr>
          <a:lstStyle/>
          <a:p>
            <a:pPr algn="ctr"/>
            <a:r>
              <a:rPr lang="en-GB" sz="4000" b="1" dirty="0" smtClean="0">
                <a:solidFill>
                  <a:srgbClr val="E85803"/>
                </a:solidFill>
                <a:latin typeface="Tahoma" panose="020B0604030504040204" pitchFamily="34" charset="0"/>
              </a:rPr>
              <a:t>Yoghurt</a:t>
            </a:r>
          </a:p>
          <a:p>
            <a:pPr algn="ctr"/>
            <a:endParaRPr lang="en-GB" b="1" dirty="0">
              <a:solidFill>
                <a:srgbClr val="FF3399"/>
              </a:solidFill>
              <a:latin typeface="Tahoma" panose="020B0604030504040204" pitchFamily="34" charset="0"/>
            </a:endParaRPr>
          </a:p>
          <a:p>
            <a:pPr lvl="0" algn="ctr"/>
            <a:r>
              <a:rPr lang="en-GB" sz="2400" dirty="0">
                <a:latin typeface="Tahoma" panose="020B0604030504040204" pitchFamily="34" charset="0"/>
                <a:ea typeface="Tahoma" panose="020B0604030504040204" pitchFamily="34" charset="0"/>
                <a:cs typeface="Tahoma" panose="020B0604030504040204" pitchFamily="34" charset="0"/>
              </a:rPr>
              <a:t>Y</a:t>
            </a:r>
            <a:r>
              <a:rPr lang="en-GB" sz="2400" dirty="0" smtClean="0">
                <a:latin typeface="Tahoma" panose="020B0604030504040204" pitchFamily="34" charset="0"/>
                <a:ea typeface="Tahoma" panose="020B0604030504040204" pitchFamily="34" charset="0"/>
                <a:cs typeface="Tahoma" panose="020B0604030504040204" pitchFamily="34" charset="0"/>
              </a:rPr>
              <a:t>oghurt </a:t>
            </a:r>
            <a:r>
              <a:rPr lang="en-GB" sz="2400" dirty="0">
                <a:latin typeface="Tahoma" panose="020B0604030504040204" pitchFamily="34" charset="0"/>
                <a:ea typeface="Tahoma" panose="020B0604030504040204" pitchFamily="34" charset="0"/>
                <a:cs typeface="Tahoma" panose="020B0604030504040204" pitchFamily="34" charset="0"/>
              </a:rPr>
              <a:t>is a dairy product. </a:t>
            </a:r>
            <a:endParaRPr lang="en-GB" sz="2400" dirty="0" smtClean="0">
              <a:latin typeface="Tahoma" panose="020B0604030504040204" pitchFamily="34" charset="0"/>
              <a:ea typeface="Tahoma" panose="020B0604030504040204" pitchFamily="34" charset="0"/>
              <a:cs typeface="Tahoma" panose="020B0604030504040204" pitchFamily="34" charset="0"/>
            </a:endParaRPr>
          </a:p>
          <a:p>
            <a:pPr lvl="0" algn="ct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Dairy </a:t>
            </a: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products are made from </a:t>
            </a: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milk. Where does milk </a:t>
            </a: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come </a:t>
            </a: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from?</a:t>
            </a:r>
            <a:endPar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endParaRPr>
          </a:p>
          <a:p>
            <a:pPr lvl="0" algn="ctr"/>
            <a:r>
              <a:rPr lang="en-GB" sz="2400" dirty="0">
                <a:latin typeface="Tahoma" panose="020B0604030504040204" pitchFamily="34" charset="0"/>
                <a:ea typeface="Tahoma" panose="020B0604030504040204" pitchFamily="34" charset="0"/>
                <a:cs typeface="Tahoma" panose="020B0604030504040204" pitchFamily="34" charset="0"/>
              </a:rPr>
              <a:t>M</a:t>
            </a:r>
            <a:r>
              <a:rPr lang="en-GB" sz="2400" dirty="0" smtClean="0">
                <a:latin typeface="Tahoma" panose="020B0604030504040204" pitchFamily="34" charset="0"/>
                <a:ea typeface="Tahoma" panose="020B0604030504040204" pitchFamily="34" charset="0"/>
                <a:cs typeface="Tahoma" panose="020B0604030504040204" pitchFamily="34" charset="0"/>
              </a:rPr>
              <a:t>ilk </a:t>
            </a:r>
            <a:r>
              <a:rPr lang="en-GB" sz="2400" dirty="0">
                <a:latin typeface="Tahoma" panose="020B0604030504040204" pitchFamily="34" charset="0"/>
                <a:ea typeface="Tahoma" panose="020B0604030504040204" pitchFamily="34" charset="0"/>
                <a:cs typeface="Tahoma" panose="020B0604030504040204" pitchFamily="34" charset="0"/>
              </a:rPr>
              <a:t>comes from dairy cows and special, harmless bacteria are added to turn it into yoghurt.</a:t>
            </a:r>
          </a:p>
          <a:p>
            <a:pPr algn="ctr"/>
            <a:endParaRPr lang="en-GB" sz="1600" dirty="0" smtClean="0">
              <a:solidFill>
                <a:srgbClr val="4F81BD"/>
              </a:solidFill>
              <a:latin typeface="Tahoma" panose="020B0604030504040204"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8076" y="3742839"/>
            <a:ext cx="3465451" cy="230599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871" y="3739808"/>
            <a:ext cx="3528392" cy="2344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29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467543" y="332656"/>
            <a:ext cx="8208913" cy="5760640"/>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467544" y="476672"/>
            <a:ext cx="8208912" cy="707886"/>
          </a:xfrm>
          <a:prstGeom prst="rect">
            <a:avLst/>
          </a:prstGeom>
          <a:noFill/>
          <a:ln>
            <a:noFill/>
          </a:ln>
        </p:spPr>
        <p:txBody>
          <a:bodyPr wrap="square" rtlCol="0">
            <a:spAutoFit/>
          </a:bodyPr>
          <a:lstStyle/>
          <a:p>
            <a:pPr algn="ctr"/>
            <a:r>
              <a:rPr lang="en-GB" sz="4000" b="1" dirty="0" smtClean="0">
                <a:solidFill>
                  <a:srgbClr val="E85803"/>
                </a:solidFill>
                <a:latin typeface="Tahoma" panose="020B0604030504040204" pitchFamily="34" charset="0"/>
              </a:rPr>
              <a:t>Fruit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27794"/>
            <a:ext cx="1619672" cy="1225997"/>
          </a:xfrm>
          <a:prstGeom prst="rect">
            <a:avLst/>
          </a:prstGeom>
        </p:spPr>
      </p:pic>
      <p:sp>
        <p:nvSpPr>
          <p:cNvPr id="2" name="TextBox 1"/>
          <p:cNvSpPr txBox="1"/>
          <p:nvPr/>
        </p:nvSpPr>
        <p:spPr>
          <a:xfrm>
            <a:off x="469625" y="1304761"/>
            <a:ext cx="8136904" cy="2462213"/>
          </a:xfrm>
          <a:prstGeom prst="rect">
            <a:avLst/>
          </a:prstGeom>
          <a:noFill/>
        </p:spPr>
        <p:txBody>
          <a:bodyPr wrap="square" rtlCol="0">
            <a:spAutoFit/>
          </a:bodyPr>
          <a:lstStyle/>
          <a:p>
            <a:pPr lvl="0" algn="ctr"/>
            <a:r>
              <a:rPr lang="en-GB" sz="2400" dirty="0" smtClean="0">
                <a:latin typeface="Tahoma" panose="020B0604030504040204" pitchFamily="34" charset="0"/>
                <a:ea typeface="Tahoma" panose="020B0604030504040204" pitchFamily="34" charset="0"/>
                <a:cs typeface="Tahoma" panose="020B0604030504040204" pitchFamily="34" charset="0"/>
              </a:rPr>
              <a:t>How many fruits can you think of?</a:t>
            </a:r>
          </a:p>
          <a:p>
            <a:pPr lvl="0" algn="ctr"/>
            <a:endParaRPr lang="en-GB" sz="1200" dirty="0">
              <a:solidFill>
                <a:srgbClr val="E85803"/>
              </a:solidFill>
              <a:latin typeface="Tahoma" panose="020B0604030504040204" pitchFamily="34" charset="0"/>
              <a:ea typeface="Tahoma" panose="020B0604030504040204" pitchFamily="34" charset="0"/>
              <a:cs typeface="Tahoma" panose="020B0604030504040204" pitchFamily="34" charset="0"/>
            </a:endParaRPr>
          </a:p>
          <a:p>
            <a:pPr lvl="0" algn="ct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Do </a:t>
            </a: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you </a:t>
            </a:r>
            <a:r>
              <a:rPr lang="en-GB" sz="2400" dirty="0">
                <a:solidFill>
                  <a:srgbClr val="E85803"/>
                </a:solidFill>
                <a:latin typeface="Tahoma" panose="020B0604030504040204" pitchFamily="34" charset="0"/>
                <a:ea typeface="Tahoma" panose="020B0604030504040204" pitchFamily="34" charset="0"/>
                <a:cs typeface="Tahoma" panose="020B0604030504040204" pitchFamily="34" charset="0"/>
              </a:rPr>
              <a:t>know where fruit comes from</a:t>
            </a:r>
            <a:r>
              <a:rPr lang="en-GB" sz="2400" dirty="0" smtClean="0">
                <a:solidFill>
                  <a:srgbClr val="E85803"/>
                </a:solidFill>
                <a:latin typeface="Tahoma" panose="020B0604030504040204" pitchFamily="34" charset="0"/>
                <a:ea typeface="Tahoma" panose="020B0604030504040204" pitchFamily="34" charset="0"/>
                <a:cs typeface="Tahoma" panose="020B0604030504040204" pitchFamily="34" charset="0"/>
              </a:rPr>
              <a:t>?</a:t>
            </a:r>
          </a:p>
          <a:p>
            <a:pPr lvl="0" algn="ctr"/>
            <a:endParaRPr lang="en-GB" sz="1000" dirty="0">
              <a:latin typeface="Tahoma" panose="020B0604030504040204" pitchFamily="34" charset="0"/>
              <a:ea typeface="Tahoma" panose="020B0604030504040204" pitchFamily="34" charset="0"/>
              <a:cs typeface="Tahoma" panose="020B0604030504040204" pitchFamily="34" charset="0"/>
            </a:endParaRPr>
          </a:p>
          <a:p>
            <a:pPr lvl="0" algn="ctr"/>
            <a:r>
              <a:rPr lang="en-GB" sz="2000" dirty="0">
                <a:latin typeface="Tahoma" panose="020B0604030504040204" pitchFamily="34" charset="0"/>
                <a:ea typeface="Tahoma" panose="020B0604030504040204" pitchFamily="34" charset="0"/>
                <a:cs typeface="Tahoma" panose="020B0604030504040204" pitchFamily="34" charset="0"/>
              </a:rPr>
              <a:t>F</a:t>
            </a:r>
            <a:r>
              <a:rPr lang="en-GB" sz="2000" dirty="0" smtClean="0">
                <a:latin typeface="Tahoma" panose="020B0604030504040204" pitchFamily="34" charset="0"/>
                <a:ea typeface="Tahoma" panose="020B0604030504040204" pitchFamily="34" charset="0"/>
                <a:cs typeface="Tahoma" panose="020B0604030504040204" pitchFamily="34" charset="0"/>
              </a:rPr>
              <a:t>ruit </a:t>
            </a:r>
            <a:r>
              <a:rPr lang="en-GB" sz="2000" dirty="0">
                <a:latin typeface="Tahoma" panose="020B0604030504040204" pitchFamily="34" charset="0"/>
                <a:ea typeface="Tahoma" panose="020B0604030504040204" pitchFamily="34" charset="0"/>
                <a:cs typeface="Tahoma" panose="020B0604030504040204" pitchFamily="34" charset="0"/>
              </a:rPr>
              <a:t>and vegetables are grown by farmers planting tiny seeds. If they are given everything they need to be healthy, these seeds will grow into plants and trees that will give us fruits and vegetables.</a:t>
            </a:r>
          </a:p>
          <a:p>
            <a:endParaRPr lang="en-GB"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317467" y="3159814"/>
            <a:ext cx="2509064" cy="333098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3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318007"/>
            <a:ext cx="8568952"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3636" y="449292"/>
            <a:ext cx="7056784"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Parts of a plant</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56465" y="1222659"/>
            <a:ext cx="7848872"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Can you name any of the parts of this plant?</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785" y="2015055"/>
            <a:ext cx="4238485" cy="38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79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318007"/>
            <a:ext cx="8568952"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3636" y="449292"/>
            <a:ext cx="7056784"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Parts of a plant</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56465" y="1222659"/>
            <a:ext cx="7848872"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Can you name any of the parts of this plant?</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365" y="1876169"/>
            <a:ext cx="4263326" cy="3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63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318007"/>
            <a:ext cx="8568952"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3636" y="449292"/>
            <a:ext cx="7056784"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Parts of a tree</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56465" y="1222659"/>
            <a:ext cx="7848872"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Can you name any of the parts of this tree?</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881" l="9982" r="100000">
                        <a14:foregroundMark x1="85957" y1="55833" x2="85957" y2="55833"/>
                        <a14:foregroundMark x1="90118" y1="64643" x2="90118" y2="64643"/>
                        <a14:foregroundMark x1="87558" y1="80357" x2="87558" y2="80357"/>
                        <a14:foregroundMark x1="96359" y1="69881" x2="96359" y2="69881"/>
                        <a14:foregroundMark x1="90598" y1="77262" x2="90598" y2="77262"/>
                        <a14:foregroundMark x1="89958" y1="77024" x2="89958" y2="77024"/>
                        <a14:foregroundMark x1="31206" y1="14375" x2="31206" y2="14375"/>
                        <a14:foregroundMark x1="31046" y1="16280" x2="31046" y2="16280"/>
                        <a14:foregroundMark x1="29126" y1="21280" x2="29126" y2="21280"/>
                        <a14:foregroundMark x1="45609" y1="7232" x2="45609" y2="7232"/>
                        <a14:foregroundMark x1="58252" y1="18423" x2="58252" y2="18423"/>
                        <a14:foregroundMark x1="81316" y1="18661" x2="81316" y2="18661"/>
                        <a14:foregroundMark x1="26085" y1="24613" x2="26085" y2="24613"/>
                        <a14:foregroundMark x1="68654" y1="13423" x2="68654" y2="13423"/>
                        <a14:foregroundMark x1="40328" y1="53452" x2="40328" y2="53452"/>
                        <a14:foregroundMark x1="51050" y1="60595" x2="51050" y2="60595"/>
                        <a14:foregroundMark x1="62412" y1="82738" x2="62412" y2="82738"/>
                        <a14:foregroundMark x1="38608" y1="57321" x2="38608" y2="57321"/>
                        <a14:foregroundMark x1="37688" y1="59196" x2="37688" y2="59196"/>
                        <a14:foregroundMark x1="39068" y1="55595" x2="39068" y2="55595"/>
                        <a14:foregroundMark x1="67954" y1="14137" x2="67954" y2="14137"/>
                        <a14:foregroundMark x1="63593" y1="81042" x2="63593" y2="81042"/>
                      </a14:backgroundRemoval>
                    </a14:imgEffect>
                  </a14:imgLayer>
                </a14:imgProps>
              </a:ext>
              <a:ext uri="{28A0092B-C50C-407E-A947-70E740481C1C}">
                <a14:useLocalDpi xmlns:a14="http://schemas.microsoft.com/office/drawing/2010/main" val="0"/>
              </a:ext>
            </a:extLst>
          </a:blip>
          <a:srcRect/>
          <a:stretch>
            <a:fillRect/>
          </a:stretch>
        </p:blipFill>
        <p:spPr bwMode="auto">
          <a:xfrm>
            <a:off x="1476646" y="1767822"/>
            <a:ext cx="5950764" cy="399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830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323528" y="318007"/>
            <a:ext cx="8568952"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3636" y="449292"/>
            <a:ext cx="7056784"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Parts of a tree</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56465" y="1222659"/>
            <a:ext cx="7848872"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Can you name any of the parts of this tree?</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47" r="1"/>
          <a:stretch/>
        </p:blipFill>
        <p:spPr bwMode="auto">
          <a:xfrm>
            <a:off x="2010357" y="1917021"/>
            <a:ext cx="4883342" cy="389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07704" y="1844824"/>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6496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611560" y="318007"/>
            <a:ext cx="7920880" cy="5703281"/>
          </a:xfrm>
          <a:prstGeom prst="round2DiagRect">
            <a:avLst/>
          </a:prstGeom>
          <a:solidFill>
            <a:schemeClr val="bg1"/>
          </a:solidFill>
          <a:ln>
            <a:solidFill>
              <a:srgbClr val="F5D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920629" y="1103425"/>
            <a:ext cx="7056784" cy="646331"/>
          </a:xfrm>
          <a:prstGeom prst="rect">
            <a:avLst/>
          </a:prstGeom>
          <a:noFill/>
          <a:ln>
            <a:noFill/>
          </a:ln>
        </p:spPr>
        <p:txBody>
          <a:bodyPr wrap="square" rtlCol="0">
            <a:spAutoFit/>
          </a:bodyPr>
          <a:lstStyle/>
          <a:p>
            <a:pPr algn="ctr"/>
            <a:r>
              <a:rPr lang="en-GB" sz="3600" b="1" dirty="0" smtClean="0">
                <a:solidFill>
                  <a:srgbClr val="E85803"/>
                </a:solidFill>
                <a:latin typeface="Tahoma" panose="020B0604030504040204" pitchFamily="34" charset="0"/>
              </a:rPr>
              <a:t>Where do apples come from?</a:t>
            </a:r>
            <a:endParaRPr lang="en-GB" sz="3600" b="1" dirty="0">
              <a:solidFill>
                <a:srgbClr val="E85803"/>
              </a:solidFill>
              <a:latin typeface="Tahoma" panose="020B060403050404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642" y="-3338"/>
            <a:ext cx="1619672" cy="1225997"/>
          </a:xfrm>
          <a:prstGeom prst="rect">
            <a:avLst/>
          </a:prstGeom>
        </p:spPr>
      </p:pic>
      <p:sp>
        <p:nvSpPr>
          <p:cNvPr id="3" name="TextBox 2"/>
          <p:cNvSpPr txBox="1"/>
          <p:nvPr/>
        </p:nvSpPr>
        <p:spPr>
          <a:xfrm>
            <a:off x="611560" y="1858003"/>
            <a:ext cx="7920880" cy="461665"/>
          </a:xfrm>
          <a:prstGeom prst="rect">
            <a:avLst/>
          </a:prstGeom>
          <a:noFill/>
        </p:spPr>
        <p:txBody>
          <a:bodyPr wrap="square" rtlCol="0">
            <a:spAutoFit/>
          </a:bodyPr>
          <a:lstStyle/>
          <a:p>
            <a:pPr algn="ctr"/>
            <a:r>
              <a:rPr lang="en-GB"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Apples grow on apple trees.</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1907704" y="1844824"/>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917411" y="3684892"/>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8536" y="2415660"/>
            <a:ext cx="4220969" cy="3410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6380</TotalTime>
  <Words>326</Words>
  <Application>Microsoft Office PowerPoint</Application>
  <PresentationFormat>On-screen Show (4:3)</PresentationFormat>
  <Paragraphs>36</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Farming STEMterprise</dc:title>
  <dc:creator>Jennie Devine</dc:creator>
  <cp:lastModifiedBy>Jennie Devine</cp:lastModifiedBy>
  <cp:revision>51</cp:revision>
  <dcterms:created xsi:type="dcterms:W3CDTF">2018-09-18T08:43:35Z</dcterms:created>
  <dcterms:modified xsi:type="dcterms:W3CDTF">2020-06-09T11:17:08Z</dcterms:modified>
</cp:coreProperties>
</file>